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lvl="0">
      <a:defRPr lang="pt-B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D3621-1967-4D3E-B85C-1108975387AF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0A24D-5DC3-4838-ACCE-5C13A9ECB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46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0A24D-5DC3-4838-ACCE-5C13A9ECB1D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69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0A24D-5DC3-4838-ACCE-5C13A9ECB1D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86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0A24D-5DC3-4838-ACCE-5C13A9ECB1D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29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F5CE1-64A1-4CFF-A793-DE3F4F330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48FEDC-820C-4D22-AE7C-EF1D0B41B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19D3DF-A494-4A38-9570-596039FF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6FCCF6-1FAC-4A5D-922A-6BC0278A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E636A8-2C6D-4027-9D89-C326EBD6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87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A3219-55FE-4B05-9523-43929CFA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5F62384-98F2-4E7E-AA86-9AEAB0055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499AD-7DC8-4139-ADF6-9EA40DEF9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59C19B-E1E3-4EFD-857F-7D27547A2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975F6D-9D73-4AB5-949F-2EFC447D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80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3041B6-9B3E-4164-8D4E-D5F490A44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741421-5107-4E60-9AB1-9C57C5635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8CA40A-BA33-46CE-A9E2-94244D0F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479D6F-FB09-44C1-AAD3-F948AED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67AB8D-6574-434A-9A6E-C27ACDA4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82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9B1C-5895-40D6-8C24-8434D285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82E82A-545C-4E26-B2BD-B8165290E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D79730-38C0-4B64-9193-6D33A76E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5AAF1F-8DA4-42FE-92F7-AEE43409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CECF77-A619-4E2E-8F6A-C452CA0D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4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222B6-0764-42AE-98AF-C1EA52E1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870648-6CF2-48BB-BB88-F679E41C9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1EBDD0-CD1E-48FA-AE12-0AD1E0BD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44BE2C-343E-49C1-B598-0D824F363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ACD4F0-0CCC-4F0E-943F-73C4FE22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24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E9018-9990-4A8C-A7A3-F1AD8F6E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7B3F95-013D-4E80-84D7-70CAF7D5A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E81AD4-CD0C-488F-8242-C4488193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1C8580-FBC1-473A-83A8-38C40BE6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741966-A42F-43D3-9BE2-AD3AD781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94DA06-7B38-40EB-8B35-CD15C895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9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7C13B-7C5E-4EE4-B148-064AD55C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86ED5A-1DE7-48F5-8A4C-7C9F95C9E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076725-298E-46C6-AF52-2DAD622F3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B7E1F5B-CD6F-49B5-B5A6-C3EAAFE0A9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F37358A-5216-4C1B-9F78-04EACD15C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7CB3E9F-6D8D-49EF-BA3D-E16C76F73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F7648B4-73C8-4378-AB19-46BF8A7BC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F5FD62-B535-4312-90DC-A047FD66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31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239B5-0291-4CBE-99EF-15557429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315C08-A9CC-4344-BA61-676EAE8F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147C1B-330A-4C7B-A9C2-1BF0F143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F0CD9E-CFD5-446F-9C27-9934E7B6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9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118DDB7-FED5-4637-A63D-6C7BBC09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5A3BF62-6949-4959-B788-55A8972F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9DF170-6CF7-45AA-95A8-6422F62C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41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B3A98-64EE-4F84-8D20-78005D3B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F86FD6-9A32-403A-804A-861D44545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238B3D-2EAE-42AF-B865-3C14EE8B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99D5A6-82AE-4B35-9028-B599966E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3009F1-53D6-4915-9F8B-26F217A4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34E010-9C7F-47E2-89CC-7E2B4E5F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071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914A1-7B6D-4421-B142-F29036E5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34CDB3-02B0-43B8-99DB-FD53A8407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DEBC0D-3DEC-42A6-8940-E652F12A2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B29B22-1C90-4B4D-A4F2-77E414BE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95E94-5B67-435D-87E9-2B36A5EC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12FE52-53D1-41A8-AA4B-E0079795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26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F96F22-7415-4F4E-9A57-E471F3EE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2BCA96-FEB1-4A8C-ABA8-C0A467602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533CA-915A-415C-8646-797D6CBC5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F5EA5-3204-4E3C-BFC1-CCEE896D4580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76B1E2-3806-4F59-954E-7A2564C54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2AF0C6-F76A-4F4F-9802-0DAAD324D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7E17-A7A1-466A-A6A4-5462A09732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27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978CAC-8618-4111-A98A-1547DE948B6D}"/>
              </a:ext>
            </a:extLst>
          </p:cNvPr>
          <p:cNvSpPr/>
          <p:nvPr/>
        </p:nvSpPr>
        <p:spPr>
          <a:xfrm>
            <a:off x="3420080" y="2967335"/>
            <a:ext cx="5351850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Apresentação OPE</a:t>
            </a:r>
          </a:p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CONTROL MECÂNICA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201BA4-EFE2-4468-91B3-68D24ED36187}"/>
              </a:ext>
            </a:extLst>
          </p:cNvPr>
          <p:cNvSpPr txBox="1"/>
          <p:nvPr/>
        </p:nvSpPr>
        <p:spPr>
          <a:xfrm>
            <a:off x="252663" y="168442"/>
            <a:ext cx="8169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Integrantes do Grupo:</a:t>
            </a:r>
          </a:p>
          <a:p>
            <a:r>
              <a:rPr lang="pt-BR" dirty="0"/>
              <a:t>Eron Bruce Romanosk Pinto RA: 1901225</a:t>
            </a:r>
          </a:p>
          <a:p>
            <a:r>
              <a:rPr lang="pt-BR" dirty="0"/>
              <a:t>João Victor RA: 1901084</a:t>
            </a:r>
          </a:p>
          <a:p>
            <a:r>
              <a:rPr lang="pt-BR" dirty="0"/>
              <a:t>Sérgio Roberto RA: 1900752</a:t>
            </a:r>
          </a:p>
          <a:p>
            <a:r>
              <a:rPr lang="pt-BR" dirty="0"/>
              <a:t>Victor Kokado RA: 1900508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419A2-7C2C-45B1-887A-CF706EAB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2" y="4608095"/>
            <a:ext cx="2249905" cy="22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3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7228DF5-41A1-4998-8A07-FAC74ACD8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6" y="625668"/>
            <a:ext cx="5961534" cy="33601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4EEFAA-B851-43A4-BB54-42EA5CF9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50" y="2292088"/>
            <a:ext cx="5135100" cy="28934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610F1A0-26D9-463E-B11A-BADEDE046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10" y="3738797"/>
            <a:ext cx="5214536" cy="276783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E4609C8-79F4-4C3B-9925-CD2F89BEF130}"/>
              </a:ext>
            </a:extLst>
          </p:cNvPr>
          <p:cNvSpPr txBox="1"/>
          <p:nvPr/>
        </p:nvSpPr>
        <p:spPr>
          <a:xfrm>
            <a:off x="134466" y="198870"/>
            <a:ext cx="407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Opção 3: Mostrar quantidade de digitais cadastradas.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072FCA-38BF-4B68-9414-1789E8A82A50}"/>
              </a:ext>
            </a:extLst>
          </p:cNvPr>
          <p:cNvSpPr txBox="1"/>
          <p:nvPr/>
        </p:nvSpPr>
        <p:spPr>
          <a:xfrm>
            <a:off x="6096000" y="1880678"/>
            <a:ext cx="3156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Opção 4: Apagar digital em uma posição.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A36259-1AB6-43E1-92D2-25CD57FAAD51}"/>
              </a:ext>
            </a:extLst>
          </p:cNvPr>
          <p:cNvSpPr txBox="1"/>
          <p:nvPr/>
        </p:nvSpPr>
        <p:spPr>
          <a:xfrm>
            <a:off x="8663550" y="3296610"/>
            <a:ext cx="2708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Opção 5: Apagar banco de digitais</a:t>
            </a:r>
            <a:r>
              <a:rPr lang="pt-BR" sz="1600" dirty="0"/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AF904C-7334-45AE-A1A2-BF256476B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0" y="5004611"/>
            <a:ext cx="1130605" cy="12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4A621DF7-9F72-4E52-AEB0-1F3F41541C25}"/>
              </a:ext>
            </a:extLst>
          </p:cNvPr>
          <p:cNvSpPr/>
          <p:nvPr/>
        </p:nvSpPr>
        <p:spPr>
          <a:xfrm rot="16200000">
            <a:off x="3310405" y="3838097"/>
            <a:ext cx="518615" cy="614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CBB498-41B1-4CCE-8FE3-565F9273B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9" y="904123"/>
            <a:ext cx="5963021" cy="298174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B7F9B88-CBCA-4CF0-8CC7-3986E59299CE}"/>
              </a:ext>
            </a:extLst>
          </p:cNvPr>
          <p:cNvSpPr txBox="1"/>
          <p:nvPr/>
        </p:nvSpPr>
        <p:spPr>
          <a:xfrm>
            <a:off x="418729" y="385508"/>
            <a:ext cx="2102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6 – Registros biométricos.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36BE5C4-B071-47BF-8E0D-16FB5A91F0D0}"/>
              </a:ext>
            </a:extLst>
          </p:cNvPr>
          <p:cNvSpPr txBox="1"/>
          <p:nvPr/>
        </p:nvSpPr>
        <p:spPr>
          <a:xfrm>
            <a:off x="7431097" y="2895481"/>
            <a:ext cx="245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Arquivo gerado: Log_ponto.txt.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37" y="2394993"/>
            <a:ext cx="8666803" cy="419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77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hatsApp Video 2020-11-20 at 01.52.27">
            <a:hlinkClick r:id="" action="ppaction://media"/>
            <a:extLst>
              <a:ext uri="{FF2B5EF4-FFF2-40B4-BE49-F238E27FC236}">
                <a16:creationId xmlns:a16="http://schemas.microsoft.com/office/drawing/2014/main" id="{C209B9A0-D9B1-4F89-B1AD-2AFF9240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5246" y="0"/>
            <a:ext cx="5241507" cy="67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4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B6A5662-CFB4-43DD-98F2-0D069C149789}"/>
              </a:ext>
            </a:extLst>
          </p:cNvPr>
          <p:cNvSpPr/>
          <p:nvPr/>
        </p:nvSpPr>
        <p:spPr>
          <a:xfrm>
            <a:off x="4335742" y="2871083"/>
            <a:ext cx="35205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9141175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487C6B40-04ED-4CA2-A404-6FA38BFEE479}"/>
              </a:ext>
            </a:extLst>
          </p:cNvPr>
          <p:cNvSpPr txBox="1"/>
          <p:nvPr/>
        </p:nvSpPr>
        <p:spPr>
          <a:xfrm>
            <a:off x="952524" y="838324"/>
            <a:ext cx="3810000" cy="16178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600"/>
              </a:spcAft>
              <a:tabLst>
                <a:tab pos="6106160" algn="r"/>
              </a:tabLst>
            </a:pPr>
            <a:r>
              <a:rPr lang="pt-BR" sz="1200" b="1" dirty="0">
                <a:solidFill>
                  <a:srgbClr val="66666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CLIENTE</a:t>
            </a:r>
            <a:r>
              <a:rPr lang="pt-BR" sz="1200" dirty="0">
                <a:solidFill>
                  <a:srgbClr val="66666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	</a:t>
            </a:r>
          </a:p>
          <a:p>
            <a:pPr algn="just"/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Fundada em 1976, a Oficina Jacarandás iniciou suas atividades na função de oferecer reparos de veículos motorizados, serviços como funilaria, pintura e polimento. Situado na Rua Catello Rafaelle Izzo nº49, bairro Lauzane Paulista, São Paulo – Zona Norte.</a:t>
            </a:r>
          </a:p>
          <a:p>
            <a:pPr algn="just"/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9DDA55-B804-497C-A7A9-EF47536E0675}"/>
              </a:ext>
            </a:extLst>
          </p:cNvPr>
          <p:cNvSpPr txBox="1"/>
          <p:nvPr/>
        </p:nvSpPr>
        <p:spPr>
          <a:xfrm>
            <a:off x="132548" y="2887154"/>
            <a:ext cx="5394960" cy="30377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pt-BR" sz="12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Os relatos apresentados e citados pelo cliente: </a:t>
            </a:r>
          </a:p>
          <a:p>
            <a:pPr marL="457200" algn="just"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742950" lvl="1" indent="-285750" algn="just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Orçamentos </a:t>
            </a:r>
            <a:r>
              <a:rPr lang="pt-BR" sz="1200" dirty="0">
                <a:latin typeface="Arial" panose="020B0604020202020204" pitchFamily="34" charset="0"/>
                <a:ea typeface="Arial" panose="020B0604020202020204" pitchFamily="34" charset="0"/>
              </a:rPr>
              <a:t>gerado </a:t>
            </a: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incorretamente.</a:t>
            </a:r>
          </a:p>
          <a:p>
            <a:pPr marL="914400" algn="just">
              <a:lnSpc>
                <a:spcPct val="115000"/>
              </a:lnSpc>
            </a:pP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algn="just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Prazo para entrega de veículos fora do tempo determinado.</a:t>
            </a:r>
          </a:p>
          <a:p>
            <a:pPr algn="just"/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algn="just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Ausência de segurança em relação a entrada e saída de veículos.</a:t>
            </a:r>
          </a:p>
          <a:p>
            <a:pPr marL="742950" lvl="1" indent="-285750" algn="just">
              <a:lnSpc>
                <a:spcPct val="115000"/>
              </a:lnSpc>
              <a:buFont typeface="Wingdings" panose="05000000000000000000" pitchFamily="2" charset="2"/>
              <a:buChar char="q"/>
            </a:pPr>
            <a:endParaRPr lang="pt-BR" sz="12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algn="just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pt-BR" sz="1200" dirty="0">
                <a:latin typeface="Arial" pitchFamily="34" charset="0"/>
                <a:ea typeface="Arial" pitchFamily="34" charset="0"/>
                <a:cs typeface="Arial" pitchFamily="34" charset="0"/>
              </a:rPr>
              <a:t>Instabilidade de conexão </a:t>
            </a:r>
            <a:r>
              <a:rPr lang="pt-BR" sz="1200" dirty="0">
                <a:latin typeface="Arial" pitchFamily="34" charset="0"/>
                <a:cs typeface="Arial" pitchFamily="34" charset="0"/>
              </a:rPr>
              <a:t>por falhas no serviço de internet.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742950" lvl="1" indent="-285750" algn="just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falta de controle de entrada e saída de dados de lucros e despesas; e também o controle de ponto de seus funcionários (horário de entrada, pausa e saída).</a:t>
            </a: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1FB712-09B5-4B6E-9482-BF44DA12C524}"/>
              </a:ext>
            </a:extLst>
          </p:cNvPr>
          <p:cNvSpPr txBox="1"/>
          <p:nvPr/>
        </p:nvSpPr>
        <p:spPr>
          <a:xfrm>
            <a:off x="6096000" y="1138849"/>
            <a:ext cx="5472235" cy="4693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 a implantação do Software System Control Mecânica ocorrerá novas melhorias no trabalho da oficina, tais como: 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algn="just"/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Orçamentos serão entregues corretamente por dois modos opcionais, sejam elas, em mãos por uma folha do tipo A4 ou por meio de ferramentas de comunicações virtuais, como Email e WhatsApp via PDF.</a:t>
            </a:r>
          </a:p>
          <a:p>
            <a:pPr marL="914400" algn="just"/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Entrega de veículos no prazo marcado, analisando a disponibilidade da agenda e horários para cada demanda de serviços, nos quais não ocorrerão conflitos ou trocas de serviços.</a:t>
            </a:r>
          </a:p>
          <a:p>
            <a:pPr algn="just"/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Segurança de entrada e saída de veículos. </a:t>
            </a:r>
            <a:r>
              <a:rPr lang="pt-BR" sz="1200" dirty="0">
                <a:latin typeface="Arial" panose="020B0604020202020204" pitchFamily="34" charset="0"/>
                <a:ea typeface="Arial" panose="020B0604020202020204" pitchFamily="34" charset="0"/>
              </a:rPr>
              <a:t>A</a:t>
            </a: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entrar um veículo seus </a:t>
            </a:r>
            <a:r>
              <a:rPr lang="pt-BR" sz="1200" dirty="0">
                <a:latin typeface="Arial" panose="020B0604020202020204" pitchFamily="34" charset="0"/>
                <a:ea typeface="Arial" panose="020B0604020202020204" pitchFamily="34" charset="0"/>
              </a:rPr>
              <a:t>dados serão analisados por sites oficiais do Detran como: </a:t>
            </a: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placa, renavam, modelo, cor, ano. </a:t>
            </a:r>
            <a:r>
              <a:rPr lang="pt-BR" sz="1200" dirty="0">
                <a:latin typeface="Arial" panose="020B0604020202020204" pitchFamily="34" charset="0"/>
                <a:ea typeface="Arial" panose="020B0604020202020204" pitchFamily="34" charset="0"/>
              </a:rPr>
              <a:t>C</a:t>
            </a: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onstando se está regular, se consta busca e apreensão, queixa </a:t>
            </a:r>
            <a:r>
              <a:rPr lang="pt-BR" sz="12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 furto </a:t>
            </a: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ou roubo, antes da oficina iniciar qualquer serviço.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endParaRPr lang="pt-BR" sz="12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200" dirty="0">
                <a:latin typeface="Arial" panose="020B0604020202020204" pitchFamily="34" charset="0"/>
                <a:ea typeface="Arial" panose="020B0604020202020204" pitchFamily="34" charset="0"/>
              </a:rPr>
              <a:t>Desenvolvimento de um sistema desktop estável .</a:t>
            </a:r>
            <a:endParaRPr lang="pt-BR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 um controle total de dados, sejam de entrada e saída de veículos; serviços a executar, pendentes e finalizados; dos lucros e despesas; e o controle de funcionários referente ao ponto (entrada, pausa e saída).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/>
            <a:r>
              <a:rPr lang="pt-BR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F734A7A-1BA7-4EBA-B475-45CD46E37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70" y="5867788"/>
            <a:ext cx="883346" cy="73428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D5FD3CE-182E-4B9F-AA9D-FBF7FDA7A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83" y="5869932"/>
            <a:ext cx="577099" cy="734282"/>
          </a:xfrm>
          <a:prstGeom prst="rect">
            <a:avLst/>
          </a:prstGeom>
        </p:spPr>
      </p:pic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27774F4F-9959-46C7-AA40-13D0316F1FF8}"/>
              </a:ext>
            </a:extLst>
          </p:cNvPr>
          <p:cNvSpPr/>
          <p:nvPr/>
        </p:nvSpPr>
        <p:spPr>
          <a:xfrm>
            <a:off x="2414016" y="2260464"/>
            <a:ext cx="443508" cy="530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362F50D0-B207-4242-B8C9-05E79E1C14AC}"/>
              </a:ext>
            </a:extLst>
          </p:cNvPr>
          <p:cNvSpPr/>
          <p:nvPr/>
        </p:nvSpPr>
        <p:spPr>
          <a:xfrm>
            <a:off x="5532120" y="3725398"/>
            <a:ext cx="563880" cy="473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85BF36E-35F5-4A09-B65D-02292554A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87" y="537800"/>
            <a:ext cx="909387" cy="60104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B412684-9C20-466E-A7A8-1F5FF0502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767" y="5542894"/>
            <a:ext cx="1653489" cy="119878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E1D859-B58B-4E7F-930C-CCCD0067B784}"/>
              </a:ext>
            </a:extLst>
          </p:cNvPr>
          <p:cNvSpPr/>
          <p:nvPr/>
        </p:nvSpPr>
        <p:spPr>
          <a:xfrm>
            <a:off x="4041235" y="61346"/>
            <a:ext cx="3545651" cy="6771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 – System Control Mecânica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83064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ixaDeTexto 27">
            <a:extLst>
              <a:ext uri="{FF2B5EF4-FFF2-40B4-BE49-F238E27FC236}">
                <a16:creationId xmlns:a16="http://schemas.microsoft.com/office/drawing/2014/main" id="{C5DF4E17-27B2-410E-AC80-F7126CA4F066}"/>
              </a:ext>
            </a:extLst>
          </p:cNvPr>
          <p:cNvSpPr txBox="1"/>
          <p:nvPr/>
        </p:nvSpPr>
        <p:spPr>
          <a:xfrm>
            <a:off x="159574" y="656383"/>
            <a:ext cx="462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1° Tela do sistema:  Login.</a:t>
            </a:r>
          </a:p>
          <a:p>
            <a:r>
              <a:rPr lang="pt-BR" sz="1400" dirty="0"/>
              <a:t>Funcionalidade: Acessar conta ou migrar-se para criar uma.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B8B20E2-8BC7-425B-BD6E-50DCA4B07CF3}"/>
              </a:ext>
            </a:extLst>
          </p:cNvPr>
          <p:cNvSpPr txBox="1"/>
          <p:nvPr/>
        </p:nvSpPr>
        <p:spPr>
          <a:xfrm>
            <a:off x="4036751" y="1712827"/>
            <a:ext cx="262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2° Tela do sistema: Criar Conta.</a:t>
            </a:r>
          </a:p>
          <a:p>
            <a:r>
              <a:rPr lang="pt-BR" sz="1400" dirty="0"/>
              <a:t>Funcionalidade: Criação de conta.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425DA17-A103-474C-8B89-EC043E9D5070}"/>
              </a:ext>
            </a:extLst>
          </p:cNvPr>
          <p:cNvSpPr txBox="1"/>
          <p:nvPr/>
        </p:nvSpPr>
        <p:spPr>
          <a:xfrm>
            <a:off x="8157411" y="2853849"/>
            <a:ext cx="2828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3° Tela do sistema: Menu Principal.</a:t>
            </a:r>
          </a:p>
          <a:p>
            <a:r>
              <a:rPr lang="pt-BR" sz="1400" dirty="0"/>
              <a:t>Funcionalidade: Acessar uma das opções do Menu.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710480D-7B1B-4DAB-8647-7EA189456E04}"/>
              </a:ext>
            </a:extLst>
          </p:cNvPr>
          <p:cNvSpPr/>
          <p:nvPr/>
        </p:nvSpPr>
        <p:spPr>
          <a:xfrm>
            <a:off x="2471262" y="92649"/>
            <a:ext cx="724948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Sistema com Controle de Estoq</a:t>
            </a:r>
            <a:r>
              <a:rPr lang="pt-B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ue, Segurança e Controle financeiro</a:t>
            </a:r>
            <a:endParaRPr lang="pt-B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E68DC13-7E67-4FED-A4D6-4A804070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4" y="4751431"/>
            <a:ext cx="2625008" cy="21065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23E682-75B8-402E-A153-4389C2E487D3}"/>
              </a:ext>
            </a:extLst>
          </p:cNvPr>
          <p:cNvSpPr txBox="1"/>
          <p:nvPr/>
        </p:nvSpPr>
        <p:spPr>
          <a:xfrm>
            <a:off x="93401" y="4790382"/>
            <a:ext cx="209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Ferramentas: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801993-BD02-433C-A6D3-B5F98963D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40" y="1452679"/>
            <a:ext cx="3943350" cy="243147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D10C784-D684-4892-ACD2-0565102B2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73" y="2327278"/>
            <a:ext cx="4633938" cy="26724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BE2D28-EDF5-4BFC-B3FB-219D384C7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0227" y="3634819"/>
            <a:ext cx="4269840" cy="31305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FFAD3-EAB6-4082-A701-698043B68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2" y="5200085"/>
            <a:ext cx="2757520" cy="130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3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0001D64-F134-49E7-904C-16A25E61E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491" y="868904"/>
            <a:ext cx="4890187" cy="249786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9BC2CBF-20AF-441F-9358-CF241827F0B9}"/>
              </a:ext>
            </a:extLst>
          </p:cNvPr>
          <p:cNvSpPr txBox="1"/>
          <p:nvPr/>
        </p:nvSpPr>
        <p:spPr>
          <a:xfrm>
            <a:off x="92705" y="112903"/>
            <a:ext cx="4934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4° Tela do sistema: Opção Adicionar Material.</a:t>
            </a:r>
          </a:p>
          <a:p>
            <a:r>
              <a:rPr lang="pt-BR" sz="1400" dirty="0"/>
              <a:t>Funcionalidade: Adicionar um material à lista do banco de dados.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D84FB1-054A-46F3-A611-417DD875D0C8}"/>
              </a:ext>
            </a:extLst>
          </p:cNvPr>
          <p:cNvSpPr txBox="1"/>
          <p:nvPr/>
        </p:nvSpPr>
        <p:spPr>
          <a:xfrm>
            <a:off x="137267" y="3466646"/>
            <a:ext cx="5051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5° Tela do sistema: Opção Lista de Materiais.</a:t>
            </a:r>
          </a:p>
          <a:p>
            <a:r>
              <a:rPr lang="pt-BR" sz="1400" dirty="0"/>
              <a:t>Funcionalidade: Pesquisar pelo código ou nome e listar os materiais  existentes.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9C60F35-C309-4CD8-815A-31FD5D81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491" y="4140032"/>
            <a:ext cx="4906826" cy="260506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ADE6917-E047-497C-9C23-F39DE90D1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8800" y="756603"/>
            <a:ext cx="4399295" cy="26223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B718F2-4538-47A9-ABAD-6F00542A2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1312" y="4140032"/>
            <a:ext cx="4326784" cy="260506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827761C-5186-4151-9707-F33D7E3273F7}"/>
              </a:ext>
            </a:extLst>
          </p:cNvPr>
          <p:cNvSpPr txBox="1"/>
          <p:nvPr/>
        </p:nvSpPr>
        <p:spPr>
          <a:xfrm>
            <a:off x="6646627" y="112903"/>
            <a:ext cx="466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6° Tela do sistema: Opção Editar Material.</a:t>
            </a:r>
          </a:p>
          <a:p>
            <a:r>
              <a:rPr lang="pt-BR" sz="1400" dirty="0"/>
              <a:t>Funcionalidade: Editar material existente ou remover da lista.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9A358F9-EFC6-409E-9547-BE2DC02E9214}"/>
              </a:ext>
            </a:extLst>
          </p:cNvPr>
          <p:cNvSpPr txBox="1"/>
          <p:nvPr/>
        </p:nvSpPr>
        <p:spPr>
          <a:xfrm>
            <a:off x="6646627" y="3616812"/>
            <a:ext cx="4091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Lista de Materiais atualizada após confirmação do update e delete.</a:t>
            </a:r>
          </a:p>
        </p:txBody>
      </p:sp>
    </p:spTree>
    <p:extLst>
      <p:ext uri="{BB962C8B-B14F-4D97-AF65-F5344CB8AC3E}">
        <p14:creationId xmlns:p14="http://schemas.microsoft.com/office/powerpoint/2010/main" val="147634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6187DA30-8721-44B1-A51D-B7366B528041}"/>
              </a:ext>
            </a:extLst>
          </p:cNvPr>
          <p:cNvSpPr txBox="1"/>
          <p:nvPr/>
        </p:nvSpPr>
        <p:spPr>
          <a:xfrm>
            <a:off x="55750" y="314271"/>
            <a:ext cx="5750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7° Tela do sistema: Opção Orçamento</a:t>
            </a:r>
          </a:p>
          <a:p>
            <a:r>
              <a:rPr lang="pt-BR" sz="1400" dirty="0"/>
              <a:t>Funcionalidade: Registrar as informações do cliente e de seu veículo e por fim, gerar um PDF com os dados registrados para terminar o preenchimento do orçamento manualmente.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777D6F-7C8A-4179-81AA-7FB2C530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80" y="331119"/>
            <a:ext cx="5322261" cy="619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52D5B56-BB0F-4066-AC86-25DBCD4A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59" y="1382661"/>
            <a:ext cx="6348557" cy="464516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C31AC5C-EDBB-4CE8-A678-B50B8790F4B5}"/>
              </a:ext>
            </a:extLst>
          </p:cNvPr>
          <p:cNvSpPr/>
          <p:nvPr/>
        </p:nvSpPr>
        <p:spPr>
          <a:xfrm flipV="1">
            <a:off x="6096000" y="5634151"/>
            <a:ext cx="750819" cy="393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882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6208F83-DF11-46C2-B958-6358C351E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971" y="4686637"/>
            <a:ext cx="4872790" cy="21307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5E8225-1397-48C4-A735-BAB41316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8" y="4681643"/>
            <a:ext cx="5089465" cy="21307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1935F1-2837-485F-B456-218657330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7" y="950464"/>
            <a:ext cx="5089465" cy="31323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88DF29-9E35-4C40-8D63-F97DA63B9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17" y="685760"/>
            <a:ext cx="4490144" cy="3095410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BDA17FE6-F71D-4446-AB60-AE61E5A9AA88}"/>
              </a:ext>
            </a:extLst>
          </p:cNvPr>
          <p:cNvSpPr/>
          <p:nvPr/>
        </p:nvSpPr>
        <p:spPr>
          <a:xfrm>
            <a:off x="4343399" y="2713587"/>
            <a:ext cx="2877399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38005AFA-0162-4042-B7B4-9F014A56DEFE}"/>
              </a:ext>
            </a:extLst>
          </p:cNvPr>
          <p:cNvSpPr/>
          <p:nvPr/>
        </p:nvSpPr>
        <p:spPr>
          <a:xfrm rot="5400000">
            <a:off x="8694736" y="3819164"/>
            <a:ext cx="1000348" cy="472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ACE96D57-CCDE-41D5-8334-ADA79AB55CD6}"/>
              </a:ext>
            </a:extLst>
          </p:cNvPr>
          <p:cNvSpPr/>
          <p:nvPr/>
        </p:nvSpPr>
        <p:spPr>
          <a:xfrm rot="10800000">
            <a:off x="5500284" y="6135748"/>
            <a:ext cx="1720515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59B6224-5D49-4E31-A7FD-5D0C6D792F1C}"/>
              </a:ext>
            </a:extLst>
          </p:cNvPr>
          <p:cNvSpPr/>
          <p:nvPr/>
        </p:nvSpPr>
        <p:spPr>
          <a:xfrm>
            <a:off x="2957858" y="14629"/>
            <a:ext cx="6276283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Forms</a:t>
            </a:r>
            <a:r>
              <a:rPr lang="pt-B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Excel + </a:t>
            </a:r>
            <a:r>
              <a:rPr lang="pt-BR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</a:t>
            </a:r>
            <a:r>
              <a:rPr lang="pt-B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Power Bi = Controle Financeiro</a:t>
            </a:r>
          </a:p>
          <a:p>
            <a:pPr algn="ctr"/>
            <a:r>
              <a:rPr lang="pt-B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Microsoft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BCCE7C7-BF2A-4732-BD06-AADD3388319C}"/>
              </a:ext>
            </a:extLst>
          </p:cNvPr>
          <p:cNvSpPr txBox="1"/>
          <p:nvPr/>
        </p:nvSpPr>
        <p:spPr>
          <a:xfrm>
            <a:off x="5310702" y="2192404"/>
            <a:ext cx="209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Redimensionar para o Link do Formulário Criado.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A5A59C-7C01-4A3B-92D2-622BCBEB6990}"/>
              </a:ext>
            </a:extLst>
          </p:cNvPr>
          <p:cNvSpPr txBox="1"/>
          <p:nvPr/>
        </p:nvSpPr>
        <p:spPr>
          <a:xfrm>
            <a:off x="9459369" y="3830105"/>
            <a:ext cx="23195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Transformar as perguntas  em colunas e respostas em linhas migrando para o Excel.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001012B-7C32-44B1-9DD5-EBCB6D0B22FC}"/>
              </a:ext>
            </a:extLst>
          </p:cNvPr>
          <p:cNvSpPr txBox="1"/>
          <p:nvPr/>
        </p:nvSpPr>
        <p:spPr>
          <a:xfrm>
            <a:off x="5500283" y="5116219"/>
            <a:ext cx="1570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Migrar para o Power Bi em tempo real com a Ferramenta </a:t>
            </a:r>
            <a:r>
              <a:rPr lang="pt-BR" sz="1400" dirty="0" err="1"/>
              <a:t>Flow</a:t>
            </a:r>
            <a:r>
              <a:rPr lang="pt-BR" sz="1400" dirty="0"/>
              <a:t>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3018B26-3584-4FF1-9CDB-2AA78046123A}"/>
              </a:ext>
            </a:extLst>
          </p:cNvPr>
          <p:cNvSpPr txBox="1"/>
          <p:nvPr/>
        </p:nvSpPr>
        <p:spPr>
          <a:xfrm>
            <a:off x="515073" y="4373866"/>
            <a:ext cx="233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Criar Relatório Dinâmico.</a:t>
            </a:r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46BF028E-30EB-44C4-9B21-CF8B26C27C13}"/>
              </a:ext>
            </a:extLst>
          </p:cNvPr>
          <p:cNvSpPr/>
          <p:nvPr/>
        </p:nvSpPr>
        <p:spPr>
          <a:xfrm>
            <a:off x="240635" y="4444238"/>
            <a:ext cx="274438" cy="17448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D1112E-D9D2-4B42-859F-1AD54495E3F3}"/>
              </a:ext>
            </a:extLst>
          </p:cNvPr>
          <p:cNvSpPr txBox="1"/>
          <p:nvPr/>
        </p:nvSpPr>
        <p:spPr>
          <a:xfrm>
            <a:off x="221237" y="409900"/>
            <a:ext cx="566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Tela Principal: Opção Registrar Finanças.</a:t>
            </a:r>
          </a:p>
          <a:p>
            <a:r>
              <a:rPr lang="pt-BR" sz="1400" dirty="0"/>
              <a:t>Funcionalidade: Alimentar o Relatório Dinâmico.</a:t>
            </a:r>
          </a:p>
        </p:txBody>
      </p:sp>
    </p:spTree>
    <p:extLst>
      <p:ext uri="{BB962C8B-B14F-4D97-AF65-F5344CB8AC3E}">
        <p14:creationId xmlns:p14="http://schemas.microsoft.com/office/powerpoint/2010/main" val="18839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C3099C0-0FCE-4A1C-A6A5-8BD19272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47" y="1607140"/>
            <a:ext cx="5227849" cy="3643719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08509AD5-B0B5-497A-9147-3713E90A13D9}"/>
              </a:ext>
            </a:extLst>
          </p:cNvPr>
          <p:cNvSpPr txBox="1"/>
          <p:nvPr/>
        </p:nvSpPr>
        <p:spPr>
          <a:xfrm>
            <a:off x="7937188" y="816578"/>
            <a:ext cx="24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Site oficial do Detran de SP.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53D4F283-44D4-4020-BEB5-42704A1F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4" y="1607140"/>
            <a:ext cx="5452438" cy="3429734"/>
          </a:xfrm>
          <a:prstGeom prst="rect">
            <a:avLst/>
          </a:prstGeom>
        </p:spPr>
      </p:pic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A63DBB8C-6359-4434-A78F-4291569BDA00}"/>
              </a:ext>
            </a:extLst>
          </p:cNvPr>
          <p:cNvSpPr/>
          <p:nvPr/>
        </p:nvSpPr>
        <p:spPr>
          <a:xfrm>
            <a:off x="4704910" y="4138862"/>
            <a:ext cx="1907888" cy="38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7918157-4BAA-450F-9E2B-EECB5E70DF72}"/>
              </a:ext>
            </a:extLst>
          </p:cNvPr>
          <p:cNvSpPr txBox="1"/>
          <p:nvPr/>
        </p:nvSpPr>
        <p:spPr>
          <a:xfrm>
            <a:off x="431003" y="700744"/>
            <a:ext cx="5664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Tela Menu Principal: Opção de Consulta de restrições de Veículos.</a:t>
            </a:r>
          </a:p>
          <a:p>
            <a:r>
              <a:rPr lang="pt-BR" sz="1400" dirty="0"/>
              <a:t>Funcionalidade: Migrar para o site oficial do Detran e realizar a consulta</a:t>
            </a:r>
          </a:p>
          <a:p>
            <a:r>
              <a:rPr lang="pt-BR" sz="1400" dirty="0"/>
              <a:t>de restrições dos veículos. </a:t>
            </a:r>
          </a:p>
        </p:txBody>
      </p:sp>
    </p:spTree>
    <p:extLst>
      <p:ext uri="{BB962C8B-B14F-4D97-AF65-F5344CB8AC3E}">
        <p14:creationId xmlns:p14="http://schemas.microsoft.com/office/powerpoint/2010/main" val="12017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8C512D4-145B-415C-A45D-F7BB6A3FB5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" y="858330"/>
            <a:ext cx="3284621" cy="246346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A664BCE-FDD2-4A4A-94F0-7B4C6C7B61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92" y="858330"/>
            <a:ext cx="3284621" cy="246346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9D461EBF-300D-48D5-84E7-18A22F0A0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" y="4055928"/>
            <a:ext cx="3284621" cy="246346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BBD3CD5-D7E0-43A2-A045-707B7E9540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09" y="4055928"/>
            <a:ext cx="3352385" cy="2490264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EABA5126-B65B-4D6A-A3EC-FE2EADB0DCE3}"/>
              </a:ext>
            </a:extLst>
          </p:cNvPr>
          <p:cNvSpPr txBox="1"/>
          <p:nvPr/>
        </p:nvSpPr>
        <p:spPr>
          <a:xfrm>
            <a:off x="3344146" y="1055609"/>
            <a:ext cx="2633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Materiais utilizados: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NodeMCU ESP32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Sensor Biométrico FPM10A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RTC DS1302 (Relógio em tempo real)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 LCD 20x4 + Módulo I2c Serial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2 protoboard 400 pontos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Jumpers (Macho e Fêmea)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Cabo USB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CBD1A33-F0EE-441B-BB85-BD1C4D1FDC01}"/>
              </a:ext>
            </a:extLst>
          </p:cNvPr>
          <p:cNvSpPr txBox="1"/>
          <p:nvPr/>
        </p:nvSpPr>
        <p:spPr>
          <a:xfrm>
            <a:off x="9326500" y="859101"/>
            <a:ext cx="3123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 passo: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Inserir o ESP32 na protoboard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Pinar o Sensor Biométrico: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 Sensor Biométrico  |   ESP32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RX  &gt;  D5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	         TX &gt; D4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GND &gt; GND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3V &gt; 3V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8BCAC07-1B25-4B1B-941F-AD23175967CD}"/>
              </a:ext>
            </a:extLst>
          </p:cNvPr>
          <p:cNvSpPr txBox="1"/>
          <p:nvPr/>
        </p:nvSpPr>
        <p:spPr>
          <a:xfrm>
            <a:off x="3344146" y="4023141"/>
            <a:ext cx="1913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2 passo: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Inserir o Display na protoboard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Pinar o Display: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Display | ESP32</a:t>
            </a:r>
          </a:p>
          <a:p>
            <a:pPr lvl="1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SDA &gt; D1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SCL &gt; D2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GND &gt; GND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3V &gt; 3V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CB5810C-5F8A-4F8A-A9DA-5AAD7B7F0239}"/>
              </a:ext>
            </a:extLst>
          </p:cNvPr>
          <p:cNvSpPr txBox="1"/>
          <p:nvPr/>
        </p:nvSpPr>
        <p:spPr>
          <a:xfrm>
            <a:off x="9326500" y="4023141"/>
            <a:ext cx="266552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passo: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Inserir o ESP32 na protoboard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Pinar o RTC: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      RTC  | ESP32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3V &gt; VCC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D6 &gt; CLK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D7 &gt; DAT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D8 &gt; RST</a:t>
            </a:r>
          </a:p>
          <a:p>
            <a:pPr lvl="1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GND &gt; GND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10B863F1-F528-4CE2-85E7-DB3CB98E5ABA}"/>
              </a:ext>
            </a:extLst>
          </p:cNvPr>
          <p:cNvSpPr/>
          <p:nvPr/>
        </p:nvSpPr>
        <p:spPr>
          <a:xfrm>
            <a:off x="3724196" y="42233"/>
            <a:ext cx="4743606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CONTROLE DE PONTO DOS FUNCIONÁRIOS</a:t>
            </a:r>
          </a:p>
          <a:p>
            <a:pPr algn="ctr"/>
            <a:r>
              <a:rPr lang="pt-B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Montagem</a:t>
            </a:r>
            <a:endParaRPr lang="pt-B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3F60DA-1F6A-4191-8686-DEAAD02E050C}"/>
              </a:ext>
            </a:extLst>
          </p:cNvPr>
          <p:cNvSpPr txBox="1"/>
          <p:nvPr/>
        </p:nvSpPr>
        <p:spPr>
          <a:xfrm>
            <a:off x="9317420" y="2982759"/>
            <a:ext cx="29295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Conectar o Cabo USB em um PC, notebook ou até mesmo em uma tomada para constar que está ligado e funcional.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27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1DDF06E-1623-420C-8C0E-A0D8C4A878BD}"/>
              </a:ext>
            </a:extLst>
          </p:cNvPr>
          <p:cNvSpPr txBox="1"/>
          <p:nvPr/>
        </p:nvSpPr>
        <p:spPr>
          <a:xfrm>
            <a:off x="22176" y="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1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5F8979-08A4-4CC5-A73D-CB96D2514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5" y="996955"/>
            <a:ext cx="5319845" cy="308266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838ACB8-EA55-470C-8DC3-0C3BF6084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19" y="2807768"/>
            <a:ext cx="5060507" cy="29855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1155378-973B-4092-BC2C-266AE7A4D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62" y="3778241"/>
            <a:ext cx="5169508" cy="2904218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2B0B3B87-1E34-4884-9137-8393EEFE59EF}"/>
              </a:ext>
            </a:extLst>
          </p:cNvPr>
          <p:cNvSpPr txBox="1"/>
          <p:nvPr/>
        </p:nvSpPr>
        <p:spPr>
          <a:xfrm>
            <a:off x="5640970" y="2458527"/>
            <a:ext cx="271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Opção 1: Cadastrar Digital.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265A0C1-DB1D-455F-9730-0C7666F8D1E0}"/>
              </a:ext>
            </a:extLst>
          </p:cNvPr>
          <p:cNvSpPr txBox="1"/>
          <p:nvPr/>
        </p:nvSpPr>
        <p:spPr>
          <a:xfrm>
            <a:off x="7946355" y="3429000"/>
            <a:ext cx="2030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Opção 2: Verificar Digital.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F59CB3-D7DD-4F6A-8E3A-97375238E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726" y="556288"/>
            <a:ext cx="3089056" cy="162175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180272F-A955-4B9C-AD0B-A7827403314A}"/>
              </a:ext>
            </a:extLst>
          </p:cNvPr>
          <p:cNvSpPr txBox="1"/>
          <p:nvPr/>
        </p:nvSpPr>
        <p:spPr>
          <a:xfrm>
            <a:off x="321125" y="689178"/>
            <a:ext cx="3895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Após compilação do código fonte, segue o menu: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65506A6-2F22-4A08-9FA8-56F13FDF9A3A}"/>
              </a:ext>
            </a:extLst>
          </p:cNvPr>
          <p:cNvSpPr/>
          <p:nvPr/>
        </p:nvSpPr>
        <p:spPr>
          <a:xfrm>
            <a:off x="3724196" y="42233"/>
            <a:ext cx="4743606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CONTROLE DE PONTO DOS FUNCIONÁRIOS</a:t>
            </a:r>
          </a:p>
          <a:p>
            <a:pPr algn="ctr"/>
            <a:r>
              <a:rPr lang="pt-B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Funcionamento</a:t>
            </a:r>
            <a:endParaRPr lang="pt-B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865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876</Words>
  <Application>Microsoft Office PowerPoint</Application>
  <PresentationFormat>Widescreen</PresentationFormat>
  <Paragraphs>123</Paragraphs>
  <Slides>13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Eron Bruce</cp:lastModifiedBy>
  <cp:revision>3</cp:revision>
  <dcterms:modified xsi:type="dcterms:W3CDTF">2020-11-25T12:09:26Z</dcterms:modified>
</cp:coreProperties>
</file>